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sldIdLst>
    <p:sldId id="256" r:id="rId2"/>
    <p:sldId id="271" r:id="rId3"/>
    <p:sldId id="258" r:id="rId4"/>
    <p:sldId id="259" r:id="rId5"/>
    <p:sldId id="263" r:id="rId6"/>
    <p:sldId id="264" r:id="rId7"/>
    <p:sldId id="266" r:id="rId8"/>
    <p:sldId id="265" r:id="rId9"/>
    <p:sldId id="267" r:id="rId10"/>
    <p:sldId id="269" r:id="rId11"/>
    <p:sldId id="270" r:id="rId12"/>
    <p:sldId id="260" r:id="rId13"/>
    <p:sldId id="26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75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9341157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892860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055683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14536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45353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526340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60645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8769161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86414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18119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8488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6B99C-9710-3B4B-8082-82B350D62260}" type="datetimeFigureOut">
              <a:rPr lang="en-BR" smtClean="0"/>
              <a:t>16/06/23</a:t>
            </a:fld>
            <a:endParaRPr lang="en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A80F03-EE3C-DD49-8786-DA331115E202}" type="slidenum">
              <a:rPr lang="en-BR" smtClean="0"/>
              <a:t>‹#›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0300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jpg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D2DE1-F1B6-3D9E-BB9D-7CC9BB6013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9466" y="2472267"/>
            <a:ext cx="8861777" cy="1030551"/>
          </a:xfrm>
        </p:spPr>
        <p:txBody>
          <a:bodyPr>
            <a:normAutofit/>
          </a:bodyPr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Fashion Trends Forecasting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BE1EE-706A-1E0E-D115-6C8C9C4331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Thiago Macedo, Vitor Pires, Lorenzo Lazzarotto, Gustavo da Nóbrega </a:t>
            </a:r>
          </a:p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16 junho de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313FBAE-BAF8-7A79-B1E4-D505538C3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55" y="170715"/>
            <a:ext cx="2246489" cy="599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E6FEDAE-76CD-C27B-98AD-70C6F822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500" y="-990253"/>
            <a:ext cx="2920999" cy="292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2DCC5F2-2015-E7AA-33DA-232EF7D383CE}"/>
              </a:ext>
            </a:extLst>
          </p:cNvPr>
          <p:cNvSpPr txBox="1"/>
          <p:nvPr/>
        </p:nvSpPr>
        <p:spPr>
          <a:xfrm>
            <a:off x="8556978" y="76977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8AAE12-914B-9306-CFD0-7498155F9587}"/>
              </a:ext>
            </a:extLst>
          </p:cNvPr>
          <p:cNvSpPr txBox="1"/>
          <p:nvPr/>
        </p:nvSpPr>
        <p:spPr>
          <a:xfrm>
            <a:off x="1666871" y="1357893"/>
            <a:ext cx="8854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Projeto em Ciência de Dados 1 </a:t>
            </a:r>
          </a:p>
        </p:txBody>
      </p:sp>
    </p:spTree>
    <p:extLst>
      <p:ext uri="{BB962C8B-B14F-4D97-AF65-F5344CB8AC3E}">
        <p14:creationId xmlns:p14="http://schemas.microsoft.com/office/powerpoint/2010/main" val="190337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6BD4-FB9F-6E08-C2F4-E1F450DB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ir de roupas para estilos de roupas ? </a:t>
            </a:r>
          </a:p>
        </p:txBody>
      </p:sp>
      <p:pic>
        <p:nvPicPr>
          <p:cNvPr id="5" name="Content Placeholder 4" descr="A person in a tuxedo holding a trophy&#10;&#10;Description automatically generated with medium confidence">
            <a:extLst>
              <a:ext uri="{FF2B5EF4-FFF2-40B4-BE49-F238E27FC236}">
                <a16:creationId xmlns:a16="http://schemas.microsoft.com/office/drawing/2014/main" id="{4125A093-38C9-A5F6-1B20-1F09C5FAE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86011" y="553696"/>
            <a:ext cx="662817" cy="662817"/>
          </a:xfrm>
        </p:spPr>
      </p:pic>
      <p:pic>
        <p:nvPicPr>
          <p:cNvPr id="7" name="Picture 6" descr="A person standing in a garage&#10;&#10;Description automatically generated with low confidence">
            <a:extLst>
              <a:ext uri="{FF2B5EF4-FFF2-40B4-BE49-F238E27FC236}">
                <a16:creationId xmlns:a16="http://schemas.microsoft.com/office/drawing/2014/main" id="{0EBFA35C-8802-2324-0E23-B0987B14F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6385" y="552975"/>
            <a:ext cx="662817" cy="662817"/>
          </a:xfrm>
          <a:prstGeom prst="rect">
            <a:avLst/>
          </a:prstGeom>
        </p:spPr>
      </p:pic>
      <p:pic>
        <p:nvPicPr>
          <p:cNvPr id="9" name="Picture 8" descr="A picture containing person, human face, clothing, collar&#10;&#10;Description automatically generated">
            <a:extLst>
              <a:ext uri="{FF2B5EF4-FFF2-40B4-BE49-F238E27FC236}">
                <a16:creationId xmlns:a16="http://schemas.microsoft.com/office/drawing/2014/main" id="{93E78862-E233-5807-0D75-E6437DC0BE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399" y="552975"/>
            <a:ext cx="662818" cy="662818"/>
          </a:xfrm>
          <a:prstGeom prst="rect">
            <a:avLst/>
          </a:prstGeom>
        </p:spPr>
      </p:pic>
      <p:pic>
        <p:nvPicPr>
          <p:cNvPr id="11" name="Picture 10" descr="A person in a white hat&#10;&#10;Description automatically generated with low confidence">
            <a:extLst>
              <a:ext uri="{FF2B5EF4-FFF2-40B4-BE49-F238E27FC236}">
                <a16:creationId xmlns:a16="http://schemas.microsoft.com/office/drawing/2014/main" id="{222B6C9A-7CBA-F828-B52A-9936091710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995" y="540742"/>
            <a:ext cx="662817" cy="662817"/>
          </a:xfrm>
          <a:prstGeom prst="rect">
            <a:avLst/>
          </a:prstGeom>
        </p:spPr>
      </p:pic>
      <p:pic>
        <p:nvPicPr>
          <p:cNvPr id="13" name="Picture 12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38932776-DE4F-DFBB-2C88-455E71C3A1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02214" y="538815"/>
            <a:ext cx="662817" cy="662817"/>
          </a:xfrm>
          <a:prstGeom prst="rect">
            <a:avLst/>
          </a:prstGeom>
        </p:spPr>
      </p:pic>
      <p:pic>
        <p:nvPicPr>
          <p:cNvPr id="15" name="Picture 14" descr="Two women walking on a sidewalk&#10;&#10;Description automatically generated with low confidence">
            <a:extLst>
              <a:ext uri="{FF2B5EF4-FFF2-40B4-BE49-F238E27FC236}">
                <a16:creationId xmlns:a16="http://schemas.microsoft.com/office/drawing/2014/main" id="{E765C4C0-9A56-823C-BE60-1D9412C395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3605" y="541230"/>
            <a:ext cx="662817" cy="662817"/>
          </a:xfrm>
          <a:prstGeom prst="rect">
            <a:avLst/>
          </a:prstGeom>
        </p:spPr>
      </p:pic>
      <p:pic>
        <p:nvPicPr>
          <p:cNvPr id="19" name="Picture 18" descr="A person and a child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AC3CAC0A-F51A-78A9-B856-58BAC593C1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4995" y="1240805"/>
            <a:ext cx="662817" cy="662817"/>
          </a:xfrm>
          <a:prstGeom prst="rect">
            <a:avLst/>
          </a:prstGeom>
        </p:spPr>
      </p:pic>
      <p:pic>
        <p:nvPicPr>
          <p:cNvPr id="21" name="Picture 20" descr="A person crossing a street&#10;&#10;Description automatically generated with medium confidence">
            <a:extLst>
              <a:ext uri="{FF2B5EF4-FFF2-40B4-BE49-F238E27FC236}">
                <a16:creationId xmlns:a16="http://schemas.microsoft.com/office/drawing/2014/main" id="{38C76CD7-7017-BDD9-42C9-F7ACE5639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86010" y="1257630"/>
            <a:ext cx="662817" cy="662817"/>
          </a:xfrm>
          <a:prstGeom prst="rect">
            <a:avLst/>
          </a:prstGeom>
        </p:spPr>
      </p:pic>
      <p:pic>
        <p:nvPicPr>
          <p:cNvPr id="23" name="Picture 22" descr="A picture containing person, person, jacket, outdoor&#10;&#10;Description automatically generated">
            <a:extLst>
              <a:ext uri="{FF2B5EF4-FFF2-40B4-BE49-F238E27FC236}">
                <a16:creationId xmlns:a16="http://schemas.microsoft.com/office/drawing/2014/main" id="{CFB87EF0-6552-77CF-5CE6-03F388ECFB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52287" y="1240805"/>
            <a:ext cx="662817" cy="662817"/>
          </a:xfrm>
          <a:prstGeom prst="rect">
            <a:avLst/>
          </a:prstGeom>
        </p:spPr>
      </p:pic>
      <p:pic>
        <p:nvPicPr>
          <p:cNvPr id="25" name="Picture 24" descr="A person eating spaghetti at a table&#10;&#10;Description automatically generated with medium confidence">
            <a:extLst>
              <a:ext uri="{FF2B5EF4-FFF2-40B4-BE49-F238E27FC236}">
                <a16:creationId xmlns:a16="http://schemas.microsoft.com/office/drawing/2014/main" id="{CA954797-D93E-2947-F30D-18A4533F969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99579" y="1221981"/>
            <a:ext cx="662817" cy="662817"/>
          </a:xfrm>
          <a:prstGeom prst="rect">
            <a:avLst/>
          </a:prstGeom>
        </p:spPr>
      </p:pic>
      <p:pic>
        <p:nvPicPr>
          <p:cNvPr id="27" name="Picture 26" descr="A person sitt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4E25FBD6-96CC-BBC7-DFF7-4287110B49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56385" y="1240805"/>
            <a:ext cx="662817" cy="662817"/>
          </a:xfrm>
          <a:prstGeom prst="rect">
            <a:avLst/>
          </a:prstGeom>
        </p:spPr>
      </p:pic>
      <p:pic>
        <p:nvPicPr>
          <p:cNvPr id="31" name="Picture 30" descr="A couple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0D3C4D99-75DE-E6C8-C17A-2C76B6B4B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37400" y="1257629"/>
            <a:ext cx="662817" cy="66281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E5BBC15-D65D-9A4E-EDAF-F88CFBCCF577}"/>
              </a:ext>
            </a:extLst>
          </p:cNvPr>
          <p:cNvCxnSpPr/>
          <p:nvPr/>
        </p:nvCxnSpPr>
        <p:spPr>
          <a:xfrm flipH="1">
            <a:off x="6262396" y="2537169"/>
            <a:ext cx="2228603" cy="1404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7C4DEDA-5F7B-F6D5-954A-850BB88C3019}"/>
              </a:ext>
            </a:extLst>
          </p:cNvPr>
          <p:cNvCxnSpPr>
            <a:cxnSpLocks/>
          </p:cNvCxnSpPr>
          <p:nvPr/>
        </p:nvCxnSpPr>
        <p:spPr>
          <a:xfrm>
            <a:off x="8490999" y="2544003"/>
            <a:ext cx="27992" cy="2068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616544E-EDAB-70AD-A6D7-0810B5EEF5A0}"/>
              </a:ext>
            </a:extLst>
          </p:cNvPr>
          <p:cNvCxnSpPr>
            <a:cxnSpLocks/>
          </p:cNvCxnSpPr>
          <p:nvPr/>
        </p:nvCxnSpPr>
        <p:spPr>
          <a:xfrm>
            <a:off x="8490999" y="2529843"/>
            <a:ext cx="2185393" cy="14122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" name="Picture 39" descr="A picture containing person, human face, clothing, collar&#10;&#10;Description automatically generated">
            <a:extLst>
              <a:ext uri="{FF2B5EF4-FFF2-40B4-BE49-F238E27FC236}">
                <a16:creationId xmlns:a16="http://schemas.microsoft.com/office/drawing/2014/main" id="{3E7C2DCA-A36C-8FB8-F810-3AB82BD087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546" y="4002143"/>
            <a:ext cx="662818" cy="662818"/>
          </a:xfrm>
          <a:prstGeom prst="rect">
            <a:avLst/>
          </a:prstGeom>
        </p:spPr>
      </p:pic>
      <p:pic>
        <p:nvPicPr>
          <p:cNvPr id="41" name="Picture 40" descr="A person in a white hat&#10;&#10;Description automatically generated with low confidence">
            <a:extLst>
              <a:ext uri="{FF2B5EF4-FFF2-40B4-BE49-F238E27FC236}">
                <a16:creationId xmlns:a16="http://schemas.microsoft.com/office/drawing/2014/main" id="{9FB6D186-EEB6-F533-7D6C-7AFFE002E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587" y="4280880"/>
            <a:ext cx="662817" cy="662817"/>
          </a:xfrm>
          <a:prstGeom prst="rect">
            <a:avLst/>
          </a:prstGeom>
        </p:spPr>
      </p:pic>
      <p:pic>
        <p:nvPicPr>
          <p:cNvPr id="42" name="Picture 41" descr="A person eating spaghetti at a table&#10;&#10;Description automatically generated with medium confidence">
            <a:extLst>
              <a:ext uri="{FF2B5EF4-FFF2-40B4-BE49-F238E27FC236}">
                <a16:creationId xmlns:a16="http://schemas.microsoft.com/office/drawing/2014/main" id="{FE43746D-CA52-423B-B82A-D34F60B88B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44547" y="4716534"/>
            <a:ext cx="662817" cy="662817"/>
          </a:xfrm>
          <a:prstGeom prst="rect">
            <a:avLst/>
          </a:prstGeom>
        </p:spPr>
      </p:pic>
      <p:pic>
        <p:nvPicPr>
          <p:cNvPr id="43" name="Content Placeholder 4" descr="A person in a tuxedo holding a trophy&#10;&#10;Description automatically generated with medium confidence">
            <a:extLst>
              <a:ext uri="{FF2B5EF4-FFF2-40B4-BE49-F238E27FC236}">
                <a16:creationId xmlns:a16="http://schemas.microsoft.com/office/drawing/2014/main" id="{DB46B7C9-AC88-7FDD-9023-FEA65495C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0130" y="4724975"/>
            <a:ext cx="662817" cy="662817"/>
          </a:xfrm>
          <a:prstGeom prst="rect">
            <a:avLst/>
          </a:prstGeom>
        </p:spPr>
      </p:pic>
      <p:pic>
        <p:nvPicPr>
          <p:cNvPr id="44" name="Picture 43" descr="A person standing in a garage&#10;&#10;Description automatically generated with low confidence">
            <a:extLst>
              <a:ext uri="{FF2B5EF4-FFF2-40B4-BE49-F238E27FC236}">
                <a16:creationId xmlns:a16="http://schemas.microsoft.com/office/drawing/2014/main" id="{D8BCC61C-6F2C-E9EB-D749-E495DC32D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0380" y="5476758"/>
            <a:ext cx="662817" cy="662817"/>
          </a:xfrm>
          <a:prstGeom prst="rect">
            <a:avLst/>
          </a:prstGeom>
        </p:spPr>
      </p:pic>
      <p:pic>
        <p:nvPicPr>
          <p:cNvPr id="45" name="Picture 44" descr="A person crossing a street&#10;&#10;Description automatically generated with medium confidence">
            <a:extLst>
              <a:ext uri="{FF2B5EF4-FFF2-40B4-BE49-F238E27FC236}">
                <a16:creationId xmlns:a16="http://schemas.microsoft.com/office/drawing/2014/main" id="{7BCE1F32-1FAD-4187-8275-0381D0CA3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0131" y="5464638"/>
            <a:ext cx="662817" cy="662817"/>
          </a:xfrm>
          <a:prstGeom prst="rect">
            <a:avLst/>
          </a:prstGeom>
        </p:spPr>
      </p:pic>
      <p:pic>
        <p:nvPicPr>
          <p:cNvPr id="46" name="Picture 45" descr="A picture containing person, person, jacket, outdoor&#10;&#10;Description automatically generated">
            <a:extLst>
              <a:ext uri="{FF2B5EF4-FFF2-40B4-BE49-F238E27FC236}">
                <a16:creationId xmlns:a16="http://schemas.microsoft.com/office/drawing/2014/main" id="{3811FB8F-053B-FCA0-9D0F-09536B6539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56090" y="4724975"/>
            <a:ext cx="662817" cy="662817"/>
          </a:xfrm>
          <a:prstGeom prst="rect">
            <a:avLst/>
          </a:prstGeom>
        </p:spPr>
      </p:pic>
      <p:pic>
        <p:nvPicPr>
          <p:cNvPr id="47" name="Picture 46" descr="A person sitt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3B1AA6C8-EB8D-105A-70E9-081A8302A0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78586" y="4994030"/>
            <a:ext cx="662817" cy="662817"/>
          </a:xfrm>
          <a:prstGeom prst="rect">
            <a:avLst/>
          </a:prstGeom>
        </p:spPr>
      </p:pic>
      <p:pic>
        <p:nvPicPr>
          <p:cNvPr id="48" name="Picture 47" descr="A group of people posing for a picture&#10;&#10;Description automatically generated">
            <a:extLst>
              <a:ext uri="{FF2B5EF4-FFF2-40B4-BE49-F238E27FC236}">
                <a16:creationId xmlns:a16="http://schemas.microsoft.com/office/drawing/2014/main" id="{E4E2DAD1-8CF9-3CD4-C7BB-7921BCE7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3225" y="3717600"/>
            <a:ext cx="662817" cy="662817"/>
          </a:xfrm>
          <a:prstGeom prst="rect">
            <a:avLst/>
          </a:prstGeom>
        </p:spPr>
      </p:pic>
      <p:pic>
        <p:nvPicPr>
          <p:cNvPr id="49" name="Picture 48" descr="Two women walking on a sidewalk&#10;&#10;Description automatically generated with low confidence">
            <a:extLst>
              <a:ext uri="{FF2B5EF4-FFF2-40B4-BE49-F238E27FC236}">
                <a16:creationId xmlns:a16="http://schemas.microsoft.com/office/drawing/2014/main" id="{E3BC6A98-FBC7-C875-BF95-C36AF5D2A4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43225" y="4407666"/>
            <a:ext cx="662817" cy="662817"/>
          </a:xfrm>
          <a:prstGeom prst="rect">
            <a:avLst/>
          </a:prstGeom>
        </p:spPr>
      </p:pic>
      <p:pic>
        <p:nvPicPr>
          <p:cNvPr id="50" name="Picture 49" descr="A person and a child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EFD150AB-19B7-9F70-F480-227EB9250B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09184" y="4040567"/>
            <a:ext cx="662817" cy="662817"/>
          </a:xfrm>
          <a:prstGeom prst="rect">
            <a:avLst/>
          </a:prstGeom>
        </p:spPr>
      </p:pic>
      <p:pic>
        <p:nvPicPr>
          <p:cNvPr id="51" name="Picture 50" descr="A couple of people walking down a sidewalk&#10;&#10;Description automatically generated with low confidence">
            <a:extLst>
              <a:ext uri="{FF2B5EF4-FFF2-40B4-BE49-F238E27FC236}">
                <a16:creationId xmlns:a16="http://schemas.microsoft.com/office/drawing/2014/main" id="{AEF63431-BB67-217D-95DC-73CFDBA4543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09185" y="4739074"/>
            <a:ext cx="662817" cy="662817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BDB8DDC0-D3C9-134E-5ED8-8725E13EE795}"/>
              </a:ext>
            </a:extLst>
          </p:cNvPr>
          <p:cNvSpPr txBox="1"/>
          <p:nvPr/>
        </p:nvSpPr>
        <p:spPr>
          <a:xfrm>
            <a:off x="7342787" y="2055924"/>
            <a:ext cx="2208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dirty="0">
                <a:solidFill>
                  <a:schemeClr val="accent1"/>
                </a:solidFill>
              </a:rPr>
              <a:t>KMeans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D723B69-A2FE-956B-207C-105990F5EA0F}"/>
              </a:ext>
            </a:extLst>
          </p:cNvPr>
          <p:cNvSpPr txBox="1"/>
          <p:nvPr/>
        </p:nvSpPr>
        <p:spPr>
          <a:xfrm>
            <a:off x="1135891" y="1757548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atent_space_clustering.py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DA4107F-AC1E-EF04-A73A-CF6E1C3A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891" y="1852157"/>
            <a:ext cx="205475" cy="2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4986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75EFB90-94AC-4C14-9376-D01F2C1A15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1B1573E-AF3F-4D80-BF80-44A28E1C64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012CC16F-199C-4F7A-9665-8F5A5037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115EAA9-2E03-4B48-BA5A-41B735145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82A3268-EA3C-42C5-A323-27460DF47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BA9A2EB6-0771-416F-AA3A-77EECB4C4D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7320687E-2A38-4ACE-8617-233415CE2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A72BEEB-8797-40D3-9BF2-A58CD4B11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A189C38-ED65-4A0E-9F13-2A81411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8EE14D65-BD28-4853-843F-C79B8276E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3185A424-B602-4904-B256-717E0EFFB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08D5A4B9-D619-4F6F-9A2F-22844DA39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28E37611-9AF8-4059-8D90-CDEFDD8CD1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3E5D5D5-5F10-4D29-BA6D-303DC1385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3F2DA92D-22E5-4F16-A1CB-DB9AD916E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6B617A27-498C-48C0-B57E-B83A56CE3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A3CCF4A8-7100-4BEA-8EB6-3ED411A71E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EB3489FC-0F07-470E-BB68-E2C2340281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F1478D9D-E4E7-4B5A-B2E7-1AD82AD69A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B7E574B-7E50-433F-8F39-35426B346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9F2C599A-2B31-442F-8F5B-AC7ACAA34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65150F6E-C336-401D-AE3C-D46159CD4B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5DA00AF6-8B63-4C8B-B744-3CB114C3F2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2BF226F-1E3A-4B66-9054-4A5A2E3B4D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76A9B10-9777-4715-9168-BE68E4131F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Isosceles Triangle 22">
              <a:extLst>
                <a:ext uri="{FF2B5EF4-FFF2-40B4-BE49-F238E27FC236}">
                  <a16:creationId xmlns:a16="http://schemas.microsoft.com/office/drawing/2014/main" id="{3F054FCA-BF19-4B4C-8DC7-9C278E2D4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D19E144-3B1C-479C-B8B5-32D4D77A1E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C96BD4-FB9F-6E08-C2F4-E1F450DB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pt-BR" sz="3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o público reage à um estilo de roupa ? </a:t>
            </a: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C582C1C4-F4D7-44A9-B571-03BE2D6C2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5264" y="803187"/>
            <a:ext cx="6269015" cy="2381030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red, symbol, design&#10;&#10;Description automatically generated">
            <a:extLst>
              <a:ext uri="{FF2B5EF4-FFF2-40B4-BE49-F238E27FC236}">
                <a16:creationId xmlns:a16="http://schemas.microsoft.com/office/drawing/2014/main" id="{8372EF10-944F-BEF3-2217-15DE3DEAE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79739" y="1125141"/>
            <a:ext cx="5946700" cy="1739409"/>
          </a:xfrm>
          <a:prstGeom prst="rect">
            <a:avLst/>
          </a:prstGeom>
          <a:ln w="952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919933-3163-A752-5137-3B754E0EF083}"/>
              </a:ext>
            </a:extLst>
          </p:cNvPr>
          <p:cNvSpPr txBox="1"/>
          <p:nvPr/>
        </p:nvSpPr>
        <p:spPr>
          <a:xfrm>
            <a:off x="5220425" y="3317567"/>
            <a:ext cx="6281873" cy="2379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0"/>
              <a:t>- I have a proposal for u, send me a DM please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0"/>
              <a:t>- Woaaaah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0"/>
              <a:t>- fire::fire::fire: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0"/>
              <a:t>- Nice outfit :pink-heart: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0"/>
              <a:t>- Nice style :clapping_hands:</a:t>
            </a:r>
          </a:p>
          <a:p>
            <a:pPr indent="-228600" defTabSz="914400">
              <a:lnSpc>
                <a:spcPct val="110000"/>
              </a:lnSpc>
              <a:spcAft>
                <a:spcPts val="600"/>
              </a:spcAft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</a:pPr>
            <a:r>
              <a:rPr lang="en-US" b="0"/>
              <a:t>- Where are the sunglasses from 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BB1461-C5A6-B822-EFD9-82454E5C1931}"/>
              </a:ext>
            </a:extLst>
          </p:cNvPr>
          <p:cNvSpPr txBox="1"/>
          <p:nvPr/>
        </p:nvSpPr>
        <p:spPr>
          <a:xfrm>
            <a:off x="1135891" y="1757548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entiment_analysis_model.py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FF4AD4-9722-E0E8-ED3D-E3166F2F9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116" y="1871886"/>
            <a:ext cx="205475" cy="2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8068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1FA2-7F05-EA27-68CA-2550191F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funcionou?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6A9A-443A-24BA-1DBB-5E3E3C5D0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BR" dirty="0"/>
              <a:t>A pipeline está completa e funciona sem erros </a:t>
            </a:r>
          </a:p>
          <a:p>
            <a:r>
              <a:rPr lang="en-BR" dirty="0"/>
              <a:t>O dashboard consegue responder as perguntas necessárias </a:t>
            </a:r>
          </a:p>
          <a:p>
            <a:r>
              <a:rPr lang="en-BR" dirty="0"/>
              <a:t>A solução consegue entregar valor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1B20C-DB41-5B30-1E70-623ED51849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R" dirty="0"/>
              <a:t>Os modelos de ML funcionam e performam bem</a:t>
            </a:r>
          </a:p>
          <a:p>
            <a:r>
              <a:rPr lang="en-BR" dirty="0"/>
              <a:t>A pipeline é fácil de entender e não precisa de grande poder computacional </a:t>
            </a:r>
          </a:p>
          <a:p>
            <a:r>
              <a:rPr lang="en-BR" dirty="0"/>
              <a:t>O projeto é facilmente aplicável no mundo real pois os dados utilizados são do mundo real</a:t>
            </a:r>
          </a:p>
        </p:txBody>
      </p:sp>
    </p:spTree>
    <p:extLst>
      <p:ext uri="{BB962C8B-B14F-4D97-AF65-F5344CB8AC3E}">
        <p14:creationId xmlns:p14="http://schemas.microsoft.com/office/powerpoint/2010/main" val="341632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D1FA2-7F05-EA27-68CA-2550191F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 não funcionou tão bem assim?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66A9A-443A-24BA-1DBB-5E3E3C5D0DA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BR" dirty="0"/>
              <a:t>Mesmo performando bem, os modelos ainda cometem erros e esses erros geram resultados estranhos no final do processo. </a:t>
            </a:r>
          </a:p>
          <a:p>
            <a:r>
              <a:rPr lang="en-BR" dirty="0"/>
              <a:t>Não foi criado uma forma de filtrar postagens que não tinham roupas.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21B20C-DB41-5B30-1E70-623ED518492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R" dirty="0"/>
              <a:t>Os comentários de cada post não possuiam labels, logo, foi necessário o trabalho manual. </a:t>
            </a:r>
          </a:p>
          <a:p>
            <a:r>
              <a:rPr lang="en-BR" dirty="0"/>
              <a:t>Com a soma de pequenos erros ao longo do processo, os clusters criados para os estilos de roupas não ficaram muito informativos. </a:t>
            </a:r>
          </a:p>
        </p:txBody>
      </p:sp>
    </p:spTree>
    <p:extLst>
      <p:ext uri="{BB962C8B-B14F-4D97-AF65-F5344CB8AC3E}">
        <p14:creationId xmlns:p14="http://schemas.microsoft.com/office/powerpoint/2010/main" val="386798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2804-3EE2-4852-32AA-424B6366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Como prever a moda ?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B368-6C9B-43A9-8857-24F3455869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5137" y="1008937"/>
            <a:ext cx="6264350" cy="480048"/>
          </a:xfrm>
        </p:spPr>
        <p:txBody>
          <a:bodyPr/>
          <a:lstStyle/>
          <a:p>
            <a:r>
              <a:rPr lang="en-BR" dirty="0"/>
              <a:t>Quais estilos de roupas estão mais aparecendo nas redes sociais?</a:t>
            </a:r>
          </a:p>
          <a:p>
            <a:endParaRPr lang="en-B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0DC0F-A53E-8740-6BD5-2904C27C7E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R" dirty="0"/>
              <a:t>Pessoas podem influenciar os estilos visuais umas das outras através de suas postagens no instagram.</a:t>
            </a:r>
          </a:p>
          <a:p>
            <a:r>
              <a:rPr lang="en-BR" dirty="0"/>
              <a:t>Quanto mais um estilo de roupa é utilizado, mais pessoas irão postar e interagir sobre eles.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B9716-33C1-51AF-C03B-5790278D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18653" y="3665886"/>
            <a:ext cx="6264414" cy="906113"/>
          </a:xfrm>
        </p:spPr>
        <p:txBody>
          <a:bodyPr/>
          <a:lstStyle/>
          <a:p>
            <a:r>
              <a:rPr lang="en-BR" dirty="0"/>
              <a:t>Como esses estilos de roupas são percebidos pelo público? </a:t>
            </a:r>
          </a:p>
          <a:p>
            <a:endParaRPr lang="en-BR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FA3B5-BE3B-E19C-AFDA-2B3802476B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BR" dirty="0"/>
              <a:t>Alguns posts servem para mostrar como não se vestir. </a:t>
            </a:r>
          </a:p>
          <a:p>
            <a:r>
              <a:rPr lang="en-BR" dirty="0"/>
              <a:t>Os likes e comentários são uma boa forma de analisar o que as pessoas acham sobre um determinado estilo de roupa. </a:t>
            </a:r>
          </a:p>
        </p:txBody>
      </p:sp>
    </p:spTree>
    <p:extLst>
      <p:ext uri="{BB962C8B-B14F-4D97-AF65-F5344CB8AC3E}">
        <p14:creationId xmlns:p14="http://schemas.microsoft.com/office/powerpoint/2010/main" val="3714217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52804-3EE2-4852-32AA-424B63669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nossa solução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7B368-6C9B-43A9-8857-24F3455869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R" dirty="0"/>
              <a:t>NO PAPEL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30DC0F-A53E-8740-6BD5-2904C27C7E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r>
              <a:rPr lang="en-BR" dirty="0"/>
              <a:t>Entregar ao designer de produtos uma ferramenta que  permitisse analisar quais estilos de roupas estão aparencendo com maior frequência nas redes sociais. </a:t>
            </a:r>
          </a:p>
          <a:p>
            <a:r>
              <a:rPr lang="en-BR" dirty="0"/>
              <a:t>Dizer a esse designer como as pessoas estão interagindo com esses posts.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5B9716-33C1-51AF-C03B-5790278DD7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</a:t>
            </a:r>
            <a:r>
              <a:rPr lang="en-BR" dirty="0"/>
              <a:t>a realidade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FA3B5-BE3B-E19C-AFDA-2B3802476B3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Autofit/>
          </a:bodyPr>
          <a:lstStyle/>
          <a:p>
            <a:r>
              <a:rPr lang="en-BR" dirty="0"/>
              <a:t>Criamos uma pipeline que pega postagens do Instagram, segmenta as roupas dentro das imagens, cria um espaço latente da imagem e agrupa essas imagens em clusters. Por outro lado, classifica cada um dos comentários como postivo ou negativo. No final, cria uma dashboard no Power BI. </a:t>
            </a:r>
          </a:p>
        </p:txBody>
      </p:sp>
    </p:spTree>
    <p:extLst>
      <p:ext uri="{BB962C8B-B14F-4D97-AF65-F5344CB8AC3E}">
        <p14:creationId xmlns:p14="http://schemas.microsoft.com/office/powerpoint/2010/main" val="120172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alpha val="0"/>
                <a:lumMod val="0"/>
                <a:lumOff val="100000"/>
              </a:schemeClr>
            </a:gs>
            <a:gs pos="100000">
              <a:schemeClr val="accent1">
                <a:lumMod val="50000"/>
                <a:lumOff val="50000"/>
              </a:schemeClr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DD61AC6-6D37-7F51-924D-80D5B96D1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1" y="436008"/>
            <a:ext cx="973777" cy="9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F153AFD-989D-73A3-8735-734B9A3F1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05" y="2924505"/>
            <a:ext cx="888573" cy="9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60107B9-58C6-9E90-9205-5C67BA28FEE2}"/>
              </a:ext>
            </a:extLst>
          </p:cNvPr>
          <p:cNvSpPr txBox="1"/>
          <p:nvPr/>
        </p:nvSpPr>
        <p:spPr>
          <a:xfrm>
            <a:off x="1918873" y="166346"/>
            <a:ext cx="1799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d</a:t>
            </a:r>
            <a:r>
              <a:rPr lang="en-BR" sz="1200" dirty="0">
                <a:solidFill>
                  <a:srgbClr val="00B0F0"/>
                </a:solidFill>
              </a:rPr>
              <a:t>ata_preprocessing.py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003F17-1D57-F139-CA30-9994AE893512}"/>
              </a:ext>
            </a:extLst>
          </p:cNvPr>
          <p:cNvSpPr txBox="1"/>
          <p:nvPr/>
        </p:nvSpPr>
        <p:spPr>
          <a:xfrm>
            <a:off x="373547" y="166346"/>
            <a:ext cx="5635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rgbClr val="00B050"/>
                </a:solidFill>
              </a:rPr>
              <a:t>Apify</a:t>
            </a:r>
            <a:endParaRPr lang="en-BR" sz="1200" dirty="0">
              <a:solidFill>
                <a:srgbClr val="00B050"/>
              </a:solidFill>
            </a:endParaRP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162DA74A-342D-19CA-E784-1308EF4EA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160" y="2924507"/>
            <a:ext cx="888572" cy="9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E0DB4285-B8A4-200D-E79C-B359F9388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06" y="476357"/>
            <a:ext cx="888572" cy="97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30DDBDFA-F372-081F-9F85-46C11311A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4763" y="483694"/>
            <a:ext cx="888571" cy="9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1A1F2333-A664-18EF-6550-4DB54693A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2782" y="2942111"/>
            <a:ext cx="888572" cy="97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90CE6-C640-9874-E14F-95DCDAE63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143" y="483601"/>
            <a:ext cx="888571" cy="973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9F28E456-D567-48CA-DCB7-3B4E6F0C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4603" y="5274422"/>
            <a:ext cx="973778" cy="973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2B6718-A2E5-4E09-39CB-C3ECA0B66618}"/>
              </a:ext>
            </a:extLst>
          </p:cNvPr>
          <p:cNvSpPr txBox="1"/>
          <p:nvPr/>
        </p:nvSpPr>
        <p:spPr>
          <a:xfrm>
            <a:off x="5547634" y="146514"/>
            <a:ext cx="17991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00B0F0"/>
                </a:solidFill>
              </a:rPr>
              <a:t>download_images</a:t>
            </a:r>
            <a:r>
              <a:rPr lang="en-BR" sz="1200" dirty="0">
                <a:solidFill>
                  <a:srgbClr val="00B0F0"/>
                </a:solidFill>
              </a:rPr>
              <a:t>.py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733D2ED-DA0C-3792-6D2F-D33A02A2B907}"/>
              </a:ext>
            </a:extLst>
          </p:cNvPr>
          <p:cNvSpPr txBox="1"/>
          <p:nvPr/>
        </p:nvSpPr>
        <p:spPr>
          <a:xfrm>
            <a:off x="9304034" y="2479509"/>
            <a:ext cx="1892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latent_space_creator</a:t>
            </a:r>
            <a:r>
              <a:rPr lang="en-BR" sz="1200" dirty="0">
                <a:solidFill>
                  <a:schemeClr val="accent6">
                    <a:lumMod val="75000"/>
                  </a:schemeClr>
                </a:solidFill>
              </a:rPr>
              <a:t>.py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96EC2-F027-F899-226D-5F6F9785B311}"/>
              </a:ext>
            </a:extLst>
          </p:cNvPr>
          <p:cNvSpPr txBox="1"/>
          <p:nvPr/>
        </p:nvSpPr>
        <p:spPr>
          <a:xfrm>
            <a:off x="373547" y="2601337"/>
            <a:ext cx="2333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rgbClr val="FF0000"/>
                </a:solidFill>
              </a:rPr>
              <a:t>sentiment_analysis_model</a:t>
            </a:r>
            <a:r>
              <a:rPr lang="en-BR" sz="1200" dirty="0">
                <a:solidFill>
                  <a:srgbClr val="FF0000"/>
                </a:solidFill>
              </a:rPr>
              <a:t>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FBB54E-0932-2C4F-14E9-E664DCF865C2}"/>
              </a:ext>
            </a:extLst>
          </p:cNvPr>
          <p:cNvSpPr txBox="1"/>
          <p:nvPr/>
        </p:nvSpPr>
        <p:spPr>
          <a:xfrm>
            <a:off x="9304034" y="91125"/>
            <a:ext cx="1892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>
                <a:solidFill>
                  <a:schemeClr val="accent6">
                    <a:lumMod val="75000"/>
                  </a:schemeClr>
                </a:solidFill>
              </a:rPr>
              <a:t>image_segmentation</a:t>
            </a:r>
            <a:r>
              <a:rPr lang="en-BR" sz="1200" dirty="0">
                <a:solidFill>
                  <a:schemeClr val="accent6">
                    <a:lumMod val="75000"/>
                  </a:schemeClr>
                </a:solidFill>
              </a:rPr>
              <a:t>.py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39AC0B-CAB2-05DE-56A6-2D76AA0E3400}"/>
              </a:ext>
            </a:extLst>
          </p:cNvPr>
          <p:cNvSpPr txBox="1"/>
          <p:nvPr/>
        </p:nvSpPr>
        <p:spPr>
          <a:xfrm>
            <a:off x="5328929" y="2509006"/>
            <a:ext cx="223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latent_space_clustering</a:t>
            </a:r>
            <a:r>
              <a:rPr lang="en-BR" sz="1200" dirty="0">
                <a:solidFill>
                  <a:schemeClr val="accent6">
                    <a:lumMod val="75000"/>
                  </a:schemeClr>
                </a:solidFill>
              </a:rPr>
              <a:t>.py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B1BAF6-0712-31EB-F184-D74752842C13}"/>
              </a:ext>
            </a:extLst>
          </p:cNvPr>
          <p:cNvSpPr txBox="1"/>
          <p:nvPr/>
        </p:nvSpPr>
        <p:spPr>
          <a:xfrm>
            <a:off x="2597538" y="5018515"/>
            <a:ext cx="9608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rgbClr val="FFC000"/>
                </a:solidFill>
              </a:rPr>
              <a:t>dashboard</a:t>
            </a:r>
          </a:p>
        </p:txBody>
      </p:sp>
      <p:pic>
        <p:nvPicPr>
          <p:cNvPr id="2062" name="Picture 14">
            <a:extLst>
              <a:ext uri="{FF2B5EF4-FFF2-40B4-BE49-F238E27FC236}">
                <a16:creationId xmlns:a16="http://schemas.microsoft.com/office/drawing/2014/main" id="{3210427D-6083-36A8-848B-44E485B18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8879" y="5384335"/>
            <a:ext cx="1435814" cy="884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A27B865-5F96-F66B-3400-71610FB74D03}"/>
              </a:ext>
            </a:extLst>
          </p:cNvPr>
          <p:cNvSpPr txBox="1"/>
          <p:nvPr/>
        </p:nvSpPr>
        <p:spPr>
          <a:xfrm>
            <a:off x="9285469" y="5192360"/>
            <a:ext cx="2236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accent6">
                    <a:lumMod val="75000"/>
                  </a:schemeClr>
                </a:solidFill>
              </a:rPr>
              <a:t>autoencoder_training</a:t>
            </a:r>
            <a:r>
              <a:rPr lang="en-BR" sz="1200" dirty="0">
                <a:solidFill>
                  <a:schemeClr val="accent6">
                    <a:lumMod val="75000"/>
                  </a:schemeClr>
                </a:solidFill>
              </a:rPr>
              <a:t>.ipynb</a:t>
            </a: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17E45E33-2C0F-7182-D145-92126E481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906" y="5537620"/>
            <a:ext cx="888572" cy="102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256FE9D-2055-BF2C-A096-9A869B4273B9}"/>
              </a:ext>
            </a:extLst>
          </p:cNvPr>
          <p:cNvSpPr txBox="1"/>
          <p:nvPr/>
        </p:nvSpPr>
        <p:spPr>
          <a:xfrm>
            <a:off x="5742944" y="5208616"/>
            <a:ext cx="13579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BR" sz="1200" dirty="0">
                <a:solidFill>
                  <a:srgbClr val="C00000"/>
                </a:solidFill>
              </a:rPr>
              <a:t>clustering.ipynb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359B880-10F9-0965-57BD-F01FB0BA2B70}"/>
              </a:ext>
            </a:extLst>
          </p:cNvPr>
          <p:cNvCxnSpPr/>
          <p:nvPr/>
        </p:nvCxnSpPr>
        <p:spPr>
          <a:xfrm>
            <a:off x="1258784" y="866899"/>
            <a:ext cx="9490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6FF020C-F530-8939-FE9F-79625A9F3B6C}"/>
              </a:ext>
            </a:extLst>
          </p:cNvPr>
          <p:cNvCxnSpPr>
            <a:cxnSpLocks/>
          </p:cNvCxnSpPr>
          <p:nvPr/>
        </p:nvCxnSpPr>
        <p:spPr>
          <a:xfrm>
            <a:off x="3441864" y="866899"/>
            <a:ext cx="23685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8B13ADA-04B5-4866-823F-856AA09ED605}"/>
              </a:ext>
            </a:extLst>
          </p:cNvPr>
          <p:cNvCxnSpPr>
            <a:cxnSpLocks/>
          </p:cNvCxnSpPr>
          <p:nvPr/>
        </p:nvCxnSpPr>
        <p:spPr>
          <a:xfrm>
            <a:off x="7152218" y="841169"/>
            <a:ext cx="24666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942298F-95FC-0855-FA25-1A206E2C98E5}"/>
              </a:ext>
            </a:extLst>
          </p:cNvPr>
          <p:cNvCxnSpPr>
            <a:cxnSpLocks/>
          </p:cNvCxnSpPr>
          <p:nvPr/>
        </p:nvCxnSpPr>
        <p:spPr>
          <a:xfrm>
            <a:off x="10232939" y="1497018"/>
            <a:ext cx="0" cy="961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644CAD5-73E1-E30B-5858-2B72C8AC8EA1}"/>
              </a:ext>
            </a:extLst>
          </p:cNvPr>
          <p:cNvCxnSpPr>
            <a:cxnSpLocks/>
          </p:cNvCxnSpPr>
          <p:nvPr/>
        </p:nvCxnSpPr>
        <p:spPr>
          <a:xfrm flipH="1">
            <a:off x="7065818" y="3402281"/>
            <a:ext cx="25530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F01392D-E6CD-948D-B514-877D5D31C0D6}"/>
              </a:ext>
            </a:extLst>
          </p:cNvPr>
          <p:cNvCxnSpPr>
            <a:cxnSpLocks/>
          </p:cNvCxnSpPr>
          <p:nvPr/>
        </p:nvCxnSpPr>
        <p:spPr>
          <a:xfrm flipH="1">
            <a:off x="3717986" y="3721772"/>
            <a:ext cx="2092412" cy="1296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B9875B-B4BB-7FA8-0B0A-7819D490D831}"/>
              </a:ext>
            </a:extLst>
          </p:cNvPr>
          <p:cNvCxnSpPr>
            <a:cxnSpLocks/>
          </p:cNvCxnSpPr>
          <p:nvPr/>
        </p:nvCxnSpPr>
        <p:spPr>
          <a:xfrm>
            <a:off x="1645341" y="3979665"/>
            <a:ext cx="952197" cy="942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07DE88B4-D2FA-4A1C-CAF2-F8E9422B6CA1}"/>
              </a:ext>
            </a:extLst>
          </p:cNvPr>
          <p:cNvCxnSpPr>
            <a:cxnSpLocks/>
          </p:cNvCxnSpPr>
          <p:nvPr/>
        </p:nvCxnSpPr>
        <p:spPr>
          <a:xfrm flipH="1">
            <a:off x="1509446" y="1466394"/>
            <a:ext cx="1002944" cy="1013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7A4352-8B0A-EF62-322A-924ED04420BC}"/>
              </a:ext>
            </a:extLst>
          </p:cNvPr>
          <p:cNvCxnSpPr>
            <a:cxnSpLocks/>
          </p:cNvCxnSpPr>
          <p:nvPr/>
        </p:nvCxnSpPr>
        <p:spPr>
          <a:xfrm flipV="1">
            <a:off x="10307068" y="4046553"/>
            <a:ext cx="0" cy="10982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E221036-A6F4-EEB9-9F52-E162EAF58AD1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6421925" y="4046553"/>
            <a:ext cx="25266" cy="1162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145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547AE4CC-CB12-403E-A7E6-D02BC43948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07" name="Group 4106">
            <a:extLst>
              <a:ext uri="{FF2B5EF4-FFF2-40B4-BE49-F238E27FC236}">
                <a16:creationId xmlns:a16="http://schemas.microsoft.com/office/drawing/2014/main" id="{290ECE1C-34AF-4F92-A6C2-2FDFCCF5F3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108" name="Freeform 5">
              <a:extLst>
                <a:ext uri="{FF2B5EF4-FFF2-40B4-BE49-F238E27FC236}">
                  <a16:creationId xmlns:a16="http://schemas.microsoft.com/office/drawing/2014/main" id="{4F28EB40-CB51-48CE-8A2B-1EE60990D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9" name="Freeform 6">
              <a:extLst>
                <a:ext uri="{FF2B5EF4-FFF2-40B4-BE49-F238E27FC236}">
                  <a16:creationId xmlns:a16="http://schemas.microsoft.com/office/drawing/2014/main" id="{0525577E-3943-4CB0-BAFC-48E34C034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0" name="Freeform 7">
              <a:extLst>
                <a:ext uri="{FF2B5EF4-FFF2-40B4-BE49-F238E27FC236}">
                  <a16:creationId xmlns:a16="http://schemas.microsoft.com/office/drawing/2014/main" id="{F796655F-7748-4E6A-B0A7-5E5CE8A408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1" name="Freeform 8">
              <a:extLst>
                <a:ext uri="{FF2B5EF4-FFF2-40B4-BE49-F238E27FC236}">
                  <a16:creationId xmlns:a16="http://schemas.microsoft.com/office/drawing/2014/main" id="{83EBD17D-FDBA-4925-9919-44CABE4DAF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2" name="Freeform 9">
              <a:extLst>
                <a:ext uri="{FF2B5EF4-FFF2-40B4-BE49-F238E27FC236}">
                  <a16:creationId xmlns:a16="http://schemas.microsoft.com/office/drawing/2014/main" id="{0B078664-62E9-4702-B8CF-615FD83C9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3" name="Freeform 10">
              <a:extLst>
                <a:ext uri="{FF2B5EF4-FFF2-40B4-BE49-F238E27FC236}">
                  <a16:creationId xmlns:a16="http://schemas.microsoft.com/office/drawing/2014/main" id="{40297FA6-3778-43A2-BCE4-EAE4561F71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4" name="Freeform 11">
              <a:extLst>
                <a:ext uri="{FF2B5EF4-FFF2-40B4-BE49-F238E27FC236}">
                  <a16:creationId xmlns:a16="http://schemas.microsoft.com/office/drawing/2014/main" id="{676433AC-F49D-462D-B9DB-5CF4688A9E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Freeform 12">
              <a:extLst>
                <a:ext uri="{FF2B5EF4-FFF2-40B4-BE49-F238E27FC236}">
                  <a16:creationId xmlns:a16="http://schemas.microsoft.com/office/drawing/2014/main" id="{14099988-12AD-415A-9EEB-14F1D1ECD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6" name="Freeform 13">
              <a:extLst>
                <a:ext uri="{FF2B5EF4-FFF2-40B4-BE49-F238E27FC236}">
                  <a16:creationId xmlns:a16="http://schemas.microsoft.com/office/drawing/2014/main" id="{147F905E-A21E-4376-9D87-EF27F8CBD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7" name="Freeform 14">
              <a:extLst>
                <a:ext uri="{FF2B5EF4-FFF2-40B4-BE49-F238E27FC236}">
                  <a16:creationId xmlns:a16="http://schemas.microsoft.com/office/drawing/2014/main" id="{39CA1A4D-3866-405E-A368-E33A8B594E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8" name="Freeform 15">
              <a:extLst>
                <a:ext uri="{FF2B5EF4-FFF2-40B4-BE49-F238E27FC236}">
                  <a16:creationId xmlns:a16="http://schemas.microsoft.com/office/drawing/2014/main" id="{D97368D8-ECBD-4F65-B69E-44D3E21B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9" name="Freeform 16">
              <a:extLst>
                <a:ext uri="{FF2B5EF4-FFF2-40B4-BE49-F238E27FC236}">
                  <a16:creationId xmlns:a16="http://schemas.microsoft.com/office/drawing/2014/main" id="{BB627441-D9FB-4AA9-9BFB-FE97EF1202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0" name="Freeform 17">
              <a:extLst>
                <a:ext uri="{FF2B5EF4-FFF2-40B4-BE49-F238E27FC236}">
                  <a16:creationId xmlns:a16="http://schemas.microsoft.com/office/drawing/2014/main" id="{5E149E36-1C60-4792-871A-254502B87C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1" name="Freeform 18">
              <a:extLst>
                <a:ext uri="{FF2B5EF4-FFF2-40B4-BE49-F238E27FC236}">
                  <a16:creationId xmlns:a16="http://schemas.microsoft.com/office/drawing/2014/main" id="{DEA546E6-A2A7-48FF-909A-DBFA440A8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2" name="Freeform 19">
              <a:extLst>
                <a:ext uri="{FF2B5EF4-FFF2-40B4-BE49-F238E27FC236}">
                  <a16:creationId xmlns:a16="http://schemas.microsoft.com/office/drawing/2014/main" id="{643D5DC8-895F-43D1-814D-7D44F2FB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3" name="Freeform 20">
              <a:extLst>
                <a:ext uri="{FF2B5EF4-FFF2-40B4-BE49-F238E27FC236}">
                  <a16:creationId xmlns:a16="http://schemas.microsoft.com/office/drawing/2014/main" id="{D6B0DAA7-B4E7-4994-8144-0E1053A189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4" name="Freeform 21">
              <a:extLst>
                <a:ext uri="{FF2B5EF4-FFF2-40B4-BE49-F238E27FC236}">
                  <a16:creationId xmlns:a16="http://schemas.microsoft.com/office/drawing/2014/main" id="{CC9C8C96-D5EE-4823-B671-2EA336B4DA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5" name="Freeform 22">
              <a:extLst>
                <a:ext uri="{FF2B5EF4-FFF2-40B4-BE49-F238E27FC236}">
                  <a16:creationId xmlns:a16="http://schemas.microsoft.com/office/drawing/2014/main" id="{C53E0BE8-9AC7-4EB8-8289-6484DF10D5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6" name="Freeform 23">
              <a:extLst>
                <a:ext uri="{FF2B5EF4-FFF2-40B4-BE49-F238E27FC236}">
                  <a16:creationId xmlns:a16="http://schemas.microsoft.com/office/drawing/2014/main" id="{2BAC465C-9CF1-47FA-B217-88079C1585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7" name="Freeform 24">
              <a:extLst>
                <a:ext uri="{FF2B5EF4-FFF2-40B4-BE49-F238E27FC236}">
                  <a16:creationId xmlns:a16="http://schemas.microsoft.com/office/drawing/2014/main" id="{32D715A3-F382-4A76-9A2F-276B8990B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8" name="Freeform 25">
              <a:extLst>
                <a:ext uri="{FF2B5EF4-FFF2-40B4-BE49-F238E27FC236}">
                  <a16:creationId xmlns:a16="http://schemas.microsoft.com/office/drawing/2014/main" id="{D8F277E2-5C45-4AF6-B809-1AC93F8826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30" name="Group 4129">
            <a:extLst>
              <a:ext uri="{FF2B5EF4-FFF2-40B4-BE49-F238E27FC236}">
                <a16:creationId xmlns:a16="http://schemas.microsoft.com/office/drawing/2014/main" id="{D72EB476-D6F0-4AAA-BB77-05C56FA37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161" name="Rectangle 4130">
              <a:extLst>
                <a:ext uri="{FF2B5EF4-FFF2-40B4-BE49-F238E27FC236}">
                  <a16:creationId xmlns:a16="http://schemas.microsoft.com/office/drawing/2014/main" id="{5982EF1A-DA1C-49A9-8306-14EE212F9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2" name="Isosceles Triangle 22">
              <a:extLst>
                <a:ext uri="{FF2B5EF4-FFF2-40B4-BE49-F238E27FC236}">
                  <a16:creationId xmlns:a16="http://schemas.microsoft.com/office/drawing/2014/main" id="{CA270856-D030-4BCC-B0CD-1FC166075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2" name="Rectangle 4132">
              <a:extLst>
                <a:ext uri="{FF2B5EF4-FFF2-40B4-BE49-F238E27FC236}">
                  <a16:creationId xmlns:a16="http://schemas.microsoft.com/office/drawing/2014/main" id="{2E968187-F310-41CF-B11A-065176EEB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6B0B5FD-2FBA-A5A0-5FA2-8CDF9A8A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BR">
                <a:latin typeface="Times New Roman" panose="02020603050405020304" pitchFamily="18" charset="0"/>
                <a:cs typeface="Times New Roman" panose="02020603050405020304" pitchFamily="18" charset="0"/>
              </a:rPr>
              <a:t>Adquirindo os dados</a:t>
            </a: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 useBgFill="1">
        <p:nvSpPr>
          <p:cNvPr id="4163" name="Rectangle 4134">
            <a:extLst>
              <a:ext uri="{FF2B5EF4-FFF2-40B4-BE49-F238E27FC236}">
                <a16:creationId xmlns:a16="http://schemas.microsoft.com/office/drawing/2014/main" id="{F78A0999-FB24-43C2-8E5D-C3B49C6A7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2017" y="803186"/>
            <a:ext cx="6271733" cy="1807236"/>
          </a:xfrm>
          <a:prstGeom prst="rect">
            <a:avLst/>
          </a:prstGeom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00" name="Picture 4" descr="Json File Icons - Free SVG &amp; PNG Json File Images - Noun Project">
            <a:extLst>
              <a:ext uri="{FF2B5EF4-FFF2-40B4-BE49-F238E27FC236}">
                <a16:creationId xmlns:a16="http://schemas.microsoft.com/office/drawing/2014/main" id="{B1A86AC5-7B4E-8432-80C9-622938EA7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6827" y="4663064"/>
            <a:ext cx="1481573" cy="1481573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F6D76944-C701-5A22-270B-FE235561F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177" y="1505092"/>
            <a:ext cx="3716817" cy="1532021"/>
          </a:xfrm>
          <a:prstGeom prst="rect">
            <a:avLst/>
          </a:prstGeom>
          <a:ln w="9525">
            <a:noFill/>
          </a:ln>
        </p:spPr>
      </p:pic>
      <p:pic>
        <p:nvPicPr>
          <p:cNvPr id="10" name="Picture 9" descr="A picture containing text, font, screenshot, logo&#10;&#10;Description automatically generated">
            <a:extLst>
              <a:ext uri="{FF2B5EF4-FFF2-40B4-BE49-F238E27FC236}">
                <a16:creationId xmlns:a16="http://schemas.microsoft.com/office/drawing/2014/main" id="{FEC593DB-B0A3-6403-FD4A-EC92B5B2E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310" y="3091882"/>
            <a:ext cx="7032145" cy="1037239"/>
          </a:xfrm>
          <a:prstGeom prst="rect">
            <a:avLst/>
          </a:prstGeom>
          <a:ln w="9525"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80795-B457-E54F-BD44-46AF8E5DF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3091882"/>
            <a:ext cx="6281873" cy="2959925"/>
          </a:xfrm>
        </p:spPr>
        <p:txBody>
          <a:bodyPr>
            <a:normAutofit/>
          </a:bodyPr>
          <a:lstStyle/>
          <a:p>
            <a:endParaRPr lang="en-BR"/>
          </a:p>
          <a:p>
            <a:endParaRPr lang="en-BR"/>
          </a:p>
          <a:p>
            <a:endParaRPr lang="en-BR" dirty="0"/>
          </a:p>
        </p:txBody>
      </p:sp>
      <p:pic>
        <p:nvPicPr>
          <p:cNvPr id="40" name="Picture 39" descr="A picture containing person, clothing, text, bottle&#10;&#10;Description automatically generated">
            <a:extLst>
              <a:ext uri="{FF2B5EF4-FFF2-40B4-BE49-F238E27FC236}">
                <a16:creationId xmlns:a16="http://schemas.microsoft.com/office/drawing/2014/main" id="{C65F6AA6-FAEE-6CD9-EF49-F2545AB419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428" y="4330600"/>
            <a:ext cx="1441601" cy="2247419"/>
          </a:xfrm>
          <a:prstGeom prst="rect">
            <a:avLst/>
          </a:prstGeom>
        </p:spPr>
      </p:pic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CDBA6FF-670D-77EC-079A-6B3F34F0A47E}"/>
              </a:ext>
            </a:extLst>
          </p:cNvPr>
          <p:cNvCxnSpPr>
            <a:cxnSpLocks/>
            <a:endCxn id="4100" idx="1"/>
          </p:cNvCxnSpPr>
          <p:nvPr/>
        </p:nvCxnSpPr>
        <p:spPr>
          <a:xfrm>
            <a:off x="7540679" y="5403850"/>
            <a:ext cx="2306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97" name="Picture 4">
            <a:extLst>
              <a:ext uri="{FF2B5EF4-FFF2-40B4-BE49-F238E27FC236}">
                <a16:creationId xmlns:a16="http://schemas.microsoft.com/office/drawing/2014/main" id="{B794C333-624D-C66D-3012-DDED253FCA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575" y="1845630"/>
            <a:ext cx="281562" cy="28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3" name="Graphic 4102">
            <a:extLst>
              <a:ext uri="{FF2B5EF4-FFF2-40B4-BE49-F238E27FC236}">
                <a16:creationId xmlns:a16="http://schemas.microsoft.com/office/drawing/2014/main" id="{BD206869-1B76-362E-B0BC-AB1F4E777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1512" y="1737341"/>
            <a:ext cx="886327" cy="8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90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6BD4-FB9F-6E08-C2F4-E1F450DB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Pré-processamento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 dados</a:t>
            </a: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Json File Icons - Free SVG &amp; PNG Json File Images - Noun Project">
            <a:extLst>
              <a:ext uri="{FF2B5EF4-FFF2-40B4-BE49-F238E27FC236}">
                <a16:creationId xmlns:a16="http://schemas.microsoft.com/office/drawing/2014/main" id="{B428DD8D-2C48-CE62-FB15-FB41B245EC8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0355" y="312208"/>
            <a:ext cx="2216782" cy="221678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sv - Free files and folders icons">
            <a:extLst>
              <a:ext uri="{FF2B5EF4-FFF2-40B4-BE49-F238E27FC236}">
                <a16:creationId xmlns:a16="http://schemas.microsoft.com/office/drawing/2014/main" id="{BE4C0185-C4E8-C7F7-8BC7-3D515FC7B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15" y="3557847"/>
            <a:ext cx="2089952" cy="208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sv - Free files and folders icons">
            <a:extLst>
              <a:ext uri="{FF2B5EF4-FFF2-40B4-BE49-F238E27FC236}">
                <a16:creationId xmlns:a16="http://schemas.microsoft.com/office/drawing/2014/main" id="{78BCC8EA-AC9C-6482-CDE4-5D330AE3B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008" y="3557847"/>
            <a:ext cx="2089952" cy="2089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FF2DCD4-C1CD-B36A-380B-2463347AE76B}"/>
              </a:ext>
            </a:extLst>
          </p:cNvPr>
          <p:cNvCxnSpPr/>
          <p:nvPr/>
        </p:nvCxnSpPr>
        <p:spPr>
          <a:xfrm flipH="1">
            <a:off x="7390355" y="2612571"/>
            <a:ext cx="536712" cy="94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F29755-836E-A6DF-A4D6-5E65AD80808F}"/>
              </a:ext>
            </a:extLst>
          </p:cNvPr>
          <p:cNvCxnSpPr>
            <a:cxnSpLocks/>
          </p:cNvCxnSpPr>
          <p:nvPr/>
        </p:nvCxnSpPr>
        <p:spPr>
          <a:xfrm>
            <a:off x="9120008" y="2612571"/>
            <a:ext cx="629634" cy="945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385DCD-8EBD-3C10-BFBC-E18DF9B661B4}"/>
              </a:ext>
            </a:extLst>
          </p:cNvPr>
          <p:cNvSpPr txBox="1"/>
          <p:nvPr/>
        </p:nvSpPr>
        <p:spPr>
          <a:xfrm>
            <a:off x="9306171" y="5658494"/>
            <a:ext cx="1717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</a:t>
            </a:r>
            <a:r>
              <a:rPr lang="en-BR" sz="1600" dirty="0"/>
              <a:t>f_posts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E0855A-AC9D-CD6E-6727-D691958B14BC}"/>
              </a:ext>
            </a:extLst>
          </p:cNvPr>
          <p:cNvSpPr txBox="1"/>
          <p:nvPr/>
        </p:nvSpPr>
        <p:spPr>
          <a:xfrm>
            <a:off x="6023278" y="5658494"/>
            <a:ext cx="17176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</a:t>
            </a:r>
            <a:r>
              <a:rPr lang="en-BR" sz="1600" dirty="0"/>
              <a:t>f_comments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C67550-A4C8-FD90-2DAF-4FE858522F31}"/>
              </a:ext>
            </a:extLst>
          </p:cNvPr>
          <p:cNvSpPr txBox="1"/>
          <p:nvPr/>
        </p:nvSpPr>
        <p:spPr>
          <a:xfrm>
            <a:off x="1135891" y="1757548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ata_preprocessing.py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3F85EDC-A091-8767-B348-9FD0ADE82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35" y="1829625"/>
            <a:ext cx="205475" cy="2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5422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6BD4-FB9F-6E08-C2F4-E1F450DB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Download e processamento das fotos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3F9B7-C312-4187-6DBC-79271BCA8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262" y="1104484"/>
            <a:ext cx="6460185" cy="1245441"/>
          </a:xfrm>
        </p:spPr>
        <p:txBody>
          <a:bodyPr>
            <a:normAutofit fontScale="55000" lnSpcReduction="20000"/>
          </a:bodyPr>
          <a:lstStyle/>
          <a:p>
            <a:pPr marL="0" indent="0" algn="ctr">
              <a:buNone/>
            </a:pPr>
            <a:r>
              <a:rPr lang="en-US" b="0" dirty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https://scontent-man2-1.cdninstagram.com/v/t51.2885-15/350432376_163157846555189_3349882497193857929_n.jpg?stp=dst-jpg_e35_s1080x1080&amp;_nc_ht=scontent-man2-1.cdninstagram.com&amp;_nc_cat=105&amp;_nc_ohc=5_o-QqrXMLIAX-z87-Q&amp;edm=AP_V10EBAAAA&amp;ccb=7-5&amp;oh=00_AfBySSzEwQ5r7EC8guhFL9frcSnISOSaEJAzw6lVDukg2g&amp;oe=6483ACFC&amp;_nc_sid=8721c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6D304-9646-1655-02F8-21C4A17772C3}"/>
              </a:ext>
            </a:extLst>
          </p:cNvPr>
          <p:cNvSpPr txBox="1"/>
          <p:nvPr/>
        </p:nvSpPr>
        <p:spPr>
          <a:xfrm>
            <a:off x="1135891" y="1757548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download_images</a:t>
            </a:r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.py</a:t>
            </a:r>
          </a:p>
        </p:txBody>
      </p:sp>
      <p:pic>
        <p:nvPicPr>
          <p:cNvPr id="7170" name="Picture 2" descr="Download - Free arrows icons">
            <a:extLst>
              <a:ext uri="{FF2B5EF4-FFF2-40B4-BE49-F238E27FC236}">
                <a16:creationId xmlns:a16="http://schemas.microsoft.com/office/drawing/2014/main" id="{774A6B09-2E52-9860-5750-B41219CFB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3" y="2846449"/>
            <a:ext cx="1165101" cy="116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person in a red dress&#10;&#10;Description automatically generated">
            <a:extLst>
              <a:ext uri="{FF2B5EF4-FFF2-40B4-BE49-F238E27FC236}">
                <a16:creationId xmlns:a16="http://schemas.microsoft.com/office/drawing/2014/main" id="{3FEDEDDB-326A-2BAA-BD07-05F01EA22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340" y="4270569"/>
            <a:ext cx="2280725" cy="2280725"/>
          </a:xfrm>
          <a:prstGeom prst="rect">
            <a:avLst/>
          </a:prstGeom>
        </p:spPr>
      </p:pic>
      <p:pic>
        <p:nvPicPr>
          <p:cNvPr id="7172" name="Picture 4" descr="Matrix - Free signs icons">
            <a:extLst>
              <a:ext uri="{FF2B5EF4-FFF2-40B4-BE49-F238E27FC236}">
                <a16:creationId xmlns:a16="http://schemas.microsoft.com/office/drawing/2014/main" id="{C17E3D7E-2E38-20B5-8002-C3E2E65C4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9885" y="4120739"/>
            <a:ext cx="2600086" cy="260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336824-EDE7-257B-293E-497BA535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35" y="1829625"/>
            <a:ext cx="205475" cy="2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890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2027178-7D50-45EC-B6F1-B308D927D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BFB0784-3787-467E-A6EE-25169A9E3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6EFDEEA2-9104-45E6-AF84-02D4F2AF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F06355B-DEC0-45C2-89B2-1A247E3B8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569C34B8-F819-4420-B1A9-64D1B5B4B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A5F616BE-1406-4447-A183-8EE3C7BD2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2A37FA47-1FC3-4334-AC18-5B6ED741AA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B04A83D-947D-46A6-8469-7BE0DF3D9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906C381D-DFD2-47A1-AA8D-815909213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A1433A25-4155-4825-B971-1D074BD07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E01A32C9-289C-421C-B41D-0169056552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53463A9E-88CC-4811-BB2D-5778FA9C0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7F4D8BF6-631F-4175-9011-8D40AC236D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EAE207AB-C806-428E-93DC-6B56AFA94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32DD6688-FAE4-4C88-A2D2-06E78EEC7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8F11FA6-F020-4212-9F82-3FD3620F8C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40C14816-DF20-412B-950D-FE7633961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0AC1E853-8099-443B-A67A-1E376A20B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028938CB-121E-4406-B8F9-BC7FF1B43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5ED914C0-4CD8-4F58-87E0-5D5F15CC85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6D40C2DC-80E0-4AD7-87E2-18591B0AE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C037FE17-4C37-4F17-9CB2-07E73D211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89DA310C-435C-4F9B-B5A8-AD646724A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B198604-08D7-456B-AE20-46A30AD5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F1BE5B2-B6C9-4994-8846-E4B4DA3E4F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Isosceles Triangle 22">
              <a:extLst>
                <a:ext uri="{FF2B5EF4-FFF2-40B4-BE49-F238E27FC236}">
                  <a16:creationId xmlns:a16="http://schemas.microsoft.com/office/drawing/2014/main" id="{5157B8F2-712A-40CD-937A-F89CFA9F6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D7B0AD3-0B85-4F09-91AF-61749A0158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9C96BD4-FB9F-6E08-C2F4-E1F450DB3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2358391"/>
            <a:ext cx="3498979" cy="2453676"/>
          </a:xfrm>
        </p:spPr>
        <p:txBody>
          <a:bodyPr>
            <a:normAutofit/>
          </a:bodyPr>
          <a:lstStyle/>
          <a:p>
            <a:r>
              <a:rPr lang="en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 uma foto para uma roupa </a:t>
            </a:r>
          </a:p>
        </p:txBody>
      </p:sp>
      <p:pic>
        <p:nvPicPr>
          <p:cNvPr id="7" name="Picture 6" descr="A picture containing footwear, clothing, dance, person&#10;&#10;Description automatically generated">
            <a:extLst>
              <a:ext uri="{FF2B5EF4-FFF2-40B4-BE49-F238E27FC236}">
                <a16:creationId xmlns:a16="http://schemas.microsoft.com/office/drawing/2014/main" id="{0B1875B6-2F5A-1B97-0660-BC3B76387D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7" r="4" b="1821"/>
          <a:stretch/>
        </p:blipFill>
        <p:spPr>
          <a:xfrm>
            <a:off x="8402651" y="552451"/>
            <a:ext cx="3059586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5" name="Content Placeholder 4" descr="A person on roller skates on a sidewalk&#10;&#10;Description automatically generated with medium confidence">
            <a:extLst>
              <a:ext uri="{FF2B5EF4-FFF2-40B4-BE49-F238E27FC236}">
                <a16:creationId xmlns:a16="http://schemas.microsoft.com/office/drawing/2014/main" id="{3A0A6212-945A-4DD7-B909-9938632A38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" b="2688"/>
          <a:stretch/>
        </p:blipFill>
        <p:spPr>
          <a:xfrm>
            <a:off x="5104370" y="565150"/>
            <a:ext cx="3059586" cy="2977469"/>
          </a:xfrm>
          <a:prstGeom prst="rect">
            <a:avLst/>
          </a:prstGeom>
          <a:ln w="9525">
            <a:solidFill>
              <a:schemeClr val="tx1">
                <a:alpha val="20000"/>
              </a:schemeClr>
            </a:solidFill>
          </a:ln>
        </p:spPr>
      </p:pic>
      <p:pic>
        <p:nvPicPr>
          <p:cNvPr id="9" name="Content Placeholder 8" descr="A child and child holding hands in a grassy area&#10;&#10;Description automatically generated with low confidence">
            <a:extLst>
              <a:ext uri="{FF2B5EF4-FFF2-40B4-BE49-F238E27FC236}">
                <a16:creationId xmlns:a16="http://schemas.microsoft.com/office/drawing/2014/main" id="{A03426C7-FE96-B189-8D27-6B2946ADD6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119322" y="3649662"/>
            <a:ext cx="3059586" cy="3059586"/>
          </a:xfrm>
        </p:spPr>
      </p:pic>
      <p:pic>
        <p:nvPicPr>
          <p:cNvPr id="12" name="Picture 11" descr="A picture containing clothing, footwear, person&#10;&#10;Description automatically generated">
            <a:extLst>
              <a:ext uri="{FF2B5EF4-FFF2-40B4-BE49-F238E27FC236}">
                <a16:creationId xmlns:a16="http://schemas.microsoft.com/office/drawing/2014/main" id="{8C6297C6-F517-D13E-13F5-BC9800AE48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2956" y="3649661"/>
            <a:ext cx="3059585" cy="305958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9E4B54-7D57-997D-0387-165B86EB82FB}"/>
              </a:ext>
            </a:extLst>
          </p:cNvPr>
          <p:cNvSpPr txBox="1"/>
          <p:nvPr/>
        </p:nvSpPr>
        <p:spPr>
          <a:xfrm>
            <a:off x="1135891" y="1757548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mage_segmentation.py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1539AA7-706A-8574-FC5D-06E4902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3775" y="1838460"/>
            <a:ext cx="205475" cy="2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45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6BD4-FB9F-6E08-C2F4-E1F450DB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Criação do Espaço Latente</a:t>
            </a:r>
            <a:endParaRPr lang="en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50CD421-060F-BF85-4DD2-DDAFB23B79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9461" y="4082269"/>
            <a:ext cx="2491203" cy="2456442"/>
          </a:xfrm>
        </p:spPr>
      </p:pic>
      <p:pic>
        <p:nvPicPr>
          <p:cNvPr id="6146" name="Picture 2" descr="Variational Autoencoders are Beautiful | Blogs">
            <a:extLst>
              <a:ext uri="{FF2B5EF4-FFF2-40B4-BE49-F238E27FC236}">
                <a16:creationId xmlns:a16="http://schemas.microsoft.com/office/drawing/2014/main" id="{430A71DD-01B6-75B2-C3B6-CAC2D2A5A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11" y="236016"/>
            <a:ext cx="4846107" cy="363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blurry image of a person's face&#10;&#10;Description automatically generated">
            <a:extLst>
              <a:ext uri="{FF2B5EF4-FFF2-40B4-BE49-F238E27FC236}">
                <a16:creationId xmlns:a16="http://schemas.microsoft.com/office/drawing/2014/main" id="{B94F22D3-7A5F-9161-F1EA-9B50E18E3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7949" y="4082269"/>
            <a:ext cx="2491203" cy="24853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6257D5-63E1-D92D-9D1B-BBEC267627B1}"/>
              </a:ext>
            </a:extLst>
          </p:cNvPr>
          <p:cNvSpPr txBox="1"/>
          <p:nvPr/>
        </p:nvSpPr>
        <p:spPr>
          <a:xfrm>
            <a:off x="1135891" y="1757548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BR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atent_space_creation.py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6F36B3D-98CE-014F-33FC-8D80791EE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858" y="1829625"/>
            <a:ext cx="205475" cy="225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543573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{AD1C7BFB-2D08-294A-9B2A-B20EA96C9734}tf16401369</Template>
  <TotalTime>271</TotalTime>
  <Words>610</Words>
  <Application>Microsoft Macintosh PowerPoint</Application>
  <PresentationFormat>Widescreen</PresentationFormat>
  <Paragraphs>63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 Light</vt:lpstr>
      <vt:lpstr>Menlo</vt:lpstr>
      <vt:lpstr>Rockwell</vt:lpstr>
      <vt:lpstr>Times New Roman</vt:lpstr>
      <vt:lpstr>Wingdings</vt:lpstr>
      <vt:lpstr>Atlas</vt:lpstr>
      <vt:lpstr>Fashion Trends Forecasting </vt:lpstr>
      <vt:lpstr>Como prever a moda ? </vt:lpstr>
      <vt:lpstr>A nossa solução</vt:lpstr>
      <vt:lpstr>PowerPoint Presentation</vt:lpstr>
      <vt:lpstr>Adquirindo os dados</vt:lpstr>
      <vt:lpstr>Pré-processamento dos dados</vt:lpstr>
      <vt:lpstr>Download e processamento das fotos </vt:lpstr>
      <vt:lpstr>De uma foto para uma roupa </vt:lpstr>
      <vt:lpstr>Criação do Espaço Latente</vt:lpstr>
      <vt:lpstr>Como ir de roupas para estilos de roupas ? </vt:lpstr>
      <vt:lpstr>Como o público reage à um estilo de roupa ? </vt:lpstr>
      <vt:lpstr>O que funcionou? </vt:lpstr>
      <vt:lpstr>O que não funcionou tão bem assim?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Fashion Trends Forecasting </dc:title>
  <dc:creator>THIAGO DE ALMEIDA MACEDO</dc:creator>
  <cp:lastModifiedBy>THIAGO DE ALMEIDA MACEDO</cp:lastModifiedBy>
  <cp:revision>1</cp:revision>
  <cp:lastPrinted>2023-06-16T19:38:08Z</cp:lastPrinted>
  <dcterms:created xsi:type="dcterms:W3CDTF">2023-06-16T16:24:57Z</dcterms:created>
  <dcterms:modified xsi:type="dcterms:W3CDTF">2023-06-16T20:56:31Z</dcterms:modified>
</cp:coreProperties>
</file>